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slide" Target="slides/slide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29AD-AC61-A443-85EF-7813DA6488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6F4412-BA88-6F47-8ECC-70B94CA2CC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1B9496-8420-A042-8661-3DF3B3C7D510}"/>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5" name="Footer Placeholder 4">
            <a:extLst>
              <a:ext uri="{FF2B5EF4-FFF2-40B4-BE49-F238E27FC236}">
                <a16:creationId xmlns:a16="http://schemas.microsoft.com/office/drawing/2014/main" id="{B31499EB-9721-C442-BC8C-26B825C0A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35E57-DAC8-2C4E-B353-050CFFDDACA1}"/>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411559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79AA-43B0-1648-A212-119533414B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251011-F945-4D4C-9C7D-E9D935B0FA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1CA26D-DC35-DC4E-8E59-137DAAF66F20}"/>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5" name="Footer Placeholder 4">
            <a:extLst>
              <a:ext uri="{FF2B5EF4-FFF2-40B4-BE49-F238E27FC236}">
                <a16:creationId xmlns:a16="http://schemas.microsoft.com/office/drawing/2014/main" id="{D876BA6C-260E-0F44-B8D1-45DC4E3ED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2CAEA-F461-6542-B850-92C4C3B939DD}"/>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175851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AF9D1-366A-D94D-8BE6-662897D9A4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B3438A-A2E5-8246-9D90-48677F2984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27AF46-B3B3-0C4E-9733-690DBBF42458}"/>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5" name="Footer Placeholder 4">
            <a:extLst>
              <a:ext uri="{FF2B5EF4-FFF2-40B4-BE49-F238E27FC236}">
                <a16:creationId xmlns:a16="http://schemas.microsoft.com/office/drawing/2014/main" id="{5D5649DF-4218-4640-8D18-13FD6F67D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317C7-6B1B-8047-BB5A-1B83D1B0808E}"/>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202013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A8A7-AEB1-0D4B-82EE-1A351C6E3B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1221F-13E1-4448-8D4F-C4282FF92E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551E2-56F1-9749-8EEC-20A545EDCBB8}"/>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5" name="Footer Placeholder 4">
            <a:extLst>
              <a:ext uri="{FF2B5EF4-FFF2-40B4-BE49-F238E27FC236}">
                <a16:creationId xmlns:a16="http://schemas.microsoft.com/office/drawing/2014/main" id="{E4F9C10F-76EA-064E-B93E-481234868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DB07F-E967-A841-BFCF-0B3C71A3C6C3}"/>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225121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EA45D-0239-DE4B-BA2A-867EDE0FA2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C17A31-3576-8148-B044-AAE69B731F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E4F4F3-9696-B24C-BB3C-2A0047EF3CF7}"/>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5" name="Footer Placeholder 4">
            <a:extLst>
              <a:ext uri="{FF2B5EF4-FFF2-40B4-BE49-F238E27FC236}">
                <a16:creationId xmlns:a16="http://schemas.microsoft.com/office/drawing/2014/main" id="{2A0BE70A-6C2E-CD41-99F0-CDF3AD9CBE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4E3E-0B85-814D-BCF9-13AE664DCE7F}"/>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48182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A8CF-A890-E149-A86A-0C488E973E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0A7733-BA26-FB48-979D-9878522F54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492675-2815-4241-AD0A-4D9472ECF4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EF5E3D-CD67-774E-AB8A-179CE935E4AC}"/>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6" name="Footer Placeholder 5">
            <a:extLst>
              <a:ext uri="{FF2B5EF4-FFF2-40B4-BE49-F238E27FC236}">
                <a16:creationId xmlns:a16="http://schemas.microsoft.com/office/drawing/2014/main" id="{FFA5EAF2-146C-874F-BD1F-525B5B6BA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2C635A-B930-A247-8538-80B466F3E851}"/>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380159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E95BA-D83C-C648-A9B0-44BFF7BACB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E0E7F4-E084-E444-98F4-742474180B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5D155D-6482-2D47-8E86-9A1E464336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9E3C82-A09B-FA4D-A10C-31767F1B35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B8C6D8-2312-9248-AAD3-902EB2ED0A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5D5092-0FD6-5740-9344-AED7ED11854D}"/>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8" name="Footer Placeholder 7">
            <a:extLst>
              <a:ext uri="{FF2B5EF4-FFF2-40B4-BE49-F238E27FC236}">
                <a16:creationId xmlns:a16="http://schemas.microsoft.com/office/drawing/2014/main" id="{43161CE3-B3E0-0C43-BED7-49AFD38473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AB334C-5690-B24E-96A4-1ED69ED353BB}"/>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239249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11AA9-806A-824A-9BDF-2B33EEE0B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AB675F-9DA7-924D-9BEC-A4DD9786E19F}"/>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4" name="Footer Placeholder 3">
            <a:extLst>
              <a:ext uri="{FF2B5EF4-FFF2-40B4-BE49-F238E27FC236}">
                <a16:creationId xmlns:a16="http://schemas.microsoft.com/office/drawing/2014/main" id="{76A435D1-5217-5E47-B7EB-DD44862E8F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808CBC-F560-5648-A8FD-2A34EE609864}"/>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59131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3CE03-A53F-8B4D-B7A2-7C2143B24331}"/>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3" name="Footer Placeholder 2">
            <a:extLst>
              <a:ext uri="{FF2B5EF4-FFF2-40B4-BE49-F238E27FC236}">
                <a16:creationId xmlns:a16="http://schemas.microsoft.com/office/drawing/2014/main" id="{4252B587-17FC-414A-A02F-86BC6EB503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3FDCD3-8E43-7A4B-AF03-BE09B672B759}"/>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264072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9630-EC7D-CB48-B96D-C3DA999AE9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0D2075-E965-D646-9F1A-6A799C9C7A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462A8-4251-9D42-B2C4-FB3AA61E9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9FC5F2-2AF2-F54D-AAAD-F58B5FF38CD4}"/>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6" name="Footer Placeholder 5">
            <a:extLst>
              <a:ext uri="{FF2B5EF4-FFF2-40B4-BE49-F238E27FC236}">
                <a16:creationId xmlns:a16="http://schemas.microsoft.com/office/drawing/2014/main" id="{E3589ED3-C095-0D49-B971-E7EBEE79F3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A6D8D4-16C8-2049-B1C6-8E79E7C46516}"/>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89610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640A-EE05-9C42-ADA8-0B60D2EDA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3D7EC1-0D5A-074A-A96C-9278A78A5B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CD1F58-8F00-B546-9F54-0BC97D535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8749B-DA22-7E40-A609-D5AC22F98082}"/>
              </a:ext>
            </a:extLst>
          </p:cNvPr>
          <p:cNvSpPr>
            <a:spLocks noGrp="1"/>
          </p:cNvSpPr>
          <p:nvPr>
            <p:ph type="dt" sz="half" idx="10"/>
          </p:nvPr>
        </p:nvSpPr>
        <p:spPr/>
        <p:txBody>
          <a:bodyPr/>
          <a:lstStyle/>
          <a:p>
            <a:fld id="{BAD1B4EE-5CD2-9D40-A08D-D5B7AAB1494B}" type="datetimeFigureOut">
              <a:rPr lang="en-US" smtClean="0"/>
              <a:t>12/18/2020</a:t>
            </a:fld>
            <a:endParaRPr lang="en-US"/>
          </a:p>
        </p:txBody>
      </p:sp>
      <p:sp>
        <p:nvSpPr>
          <p:cNvPr id="6" name="Footer Placeholder 5">
            <a:extLst>
              <a:ext uri="{FF2B5EF4-FFF2-40B4-BE49-F238E27FC236}">
                <a16:creationId xmlns:a16="http://schemas.microsoft.com/office/drawing/2014/main" id="{292780B1-07E3-1F4E-8AE8-4196B58173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89DC8-8DAF-E246-9875-AC410ADD5F26}"/>
              </a:ext>
            </a:extLst>
          </p:cNvPr>
          <p:cNvSpPr>
            <a:spLocks noGrp="1"/>
          </p:cNvSpPr>
          <p:nvPr>
            <p:ph type="sldNum" sz="quarter" idx="12"/>
          </p:nvPr>
        </p:nvSpPr>
        <p:spPr/>
        <p:txBody>
          <a:bodyPr/>
          <a:lstStyle/>
          <a:p>
            <a:fld id="{7D5401F4-A0AC-794A-8E29-FCA2D8156902}" type="slidenum">
              <a:rPr lang="en-US" smtClean="0"/>
              <a:t>‹#›</a:t>
            </a:fld>
            <a:endParaRPr lang="en-US"/>
          </a:p>
        </p:txBody>
      </p:sp>
    </p:spTree>
    <p:extLst>
      <p:ext uri="{BB962C8B-B14F-4D97-AF65-F5344CB8AC3E}">
        <p14:creationId xmlns:p14="http://schemas.microsoft.com/office/powerpoint/2010/main" val="388146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745DF-25F0-E049-89DB-FDA2CBF07E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BFB893-F792-054C-B1F1-AC7CB1F7EB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15FDF-1FA3-9C43-9DE5-DCD32FC103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1B4EE-5CD2-9D40-A08D-D5B7AAB1494B}" type="datetimeFigureOut">
              <a:rPr lang="en-US" smtClean="0"/>
              <a:t>12/18/2020</a:t>
            </a:fld>
            <a:endParaRPr lang="en-US"/>
          </a:p>
        </p:txBody>
      </p:sp>
      <p:sp>
        <p:nvSpPr>
          <p:cNvPr id="5" name="Footer Placeholder 4">
            <a:extLst>
              <a:ext uri="{FF2B5EF4-FFF2-40B4-BE49-F238E27FC236}">
                <a16:creationId xmlns:a16="http://schemas.microsoft.com/office/drawing/2014/main" id="{1AEB6499-1B7B-6E40-BBBA-E99BCA92D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DFCFE5-1A30-364E-8751-82CFC1C1C3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401F4-A0AC-794A-8E29-FCA2D8156902}" type="slidenum">
              <a:rPr lang="en-US" smtClean="0"/>
              <a:t>‹#›</a:t>
            </a:fld>
            <a:endParaRPr lang="en-US"/>
          </a:p>
        </p:txBody>
      </p:sp>
    </p:spTree>
    <p:extLst>
      <p:ext uri="{BB962C8B-B14F-4D97-AF65-F5344CB8AC3E}">
        <p14:creationId xmlns:p14="http://schemas.microsoft.com/office/powerpoint/2010/main" val="567744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C1B89-8731-D343-8FDC-28D43768D966}"/>
              </a:ext>
            </a:extLst>
          </p:cNvPr>
          <p:cNvSpPr>
            <a:spLocks noGrp="1"/>
          </p:cNvSpPr>
          <p:nvPr>
            <p:ph type="title"/>
          </p:nvPr>
        </p:nvSpPr>
        <p:spPr/>
        <p:txBody>
          <a:bodyPr/>
          <a:lstStyle/>
          <a:p>
            <a:r>
              <a:rPr lang="en-US"/>
              <a:t>Section 3 (74-78)</a:t>
            </a:r>
          </a:p>
        </p:txBody>
      </p:sp>
      <p:sp>
        <p:nvSpPr>
          <p:cNvPr id="3" name="Subtitle 2">
            <a:extLst>
              <a:ext uri="{FF2B5EF4-FFF2-40B4-BE49-F238E27FC236}">
                <a16:creationId xmlns:a16="http://schemas.microsoft.com/office/drawing/2014/main" id="{EF49AE24-2268-134D-8DC7-25ED9562EAA4}"/>
              </a:ext>
            </a:extLst>
          </p:cNvPr>
          <p:cNvSpPr>
            <a:spLocks noGrp="1"/>
          </p:cNvSpPr>
          <p:nvPr>
            <p:ph idx="1"/>
          </p:nvPr>
        </p:nvSpPr>
        <p:spPr/>
        <p:txBody>
          <a:bodyPr/>
          <a:lstStyle/>
          <a:p>
            <a:r>
              <a:rPr lang="en-US"/>
              <a:t>Unlike Everyman’s friends and relatives, Good-Deeds—despite her weakness—feels the dilemma of Everyman and his seeking for salvation and redemption. She confirms her companionship if she is strong. However, she directs him to go to her sister, Knowledge, that will him save his soul and enlighten his darkness. Knowledge here in the play refers to a moral understanding of good and evil. It also indicates the necessity of faith in the Bible as the beginning of truth. In addition, it gives emphasis that there is no opposition between the secular or material capacity of understanding the world and the spiritual comprehension. Therefore, Confession guides Everyman to Confession. </a:t>
            </a:r>
          </a:p>
        </p:txBody>
      </p:sp>
    </p:spTree>
    <p:extLst>
      <p:ext uri="{BB962C8B-B14F-4D97-AF65-F5344CB8AC3E}">
        <p14:creationId xmlns:p14="http://schemas.microsoft.com/office/powerpoint/2010/main" val="246106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6BBE8-9DA5-2144-A397-8139F686009F}"/>
              </a:ext>
            </a:extLst>
          </p:cNvPr>
          <p:cNvSpPr>
            <a:spLocks noGrp="1"/>
          </p:cNvSpPr>
          <p:nvPr>
            <p:ph idx="1"/>
          </p:nvPr>
        </p:nvSpPr>
        <p:spPr>
          <a:xfrm>
            <a:off x="838200" y="593766"/>
            <a:ext cx="10515600" cy="5583197"/>
          </a:xfrm>
        </p:spPr>
        <p:txBody>
          <a:bodyPr>
            <a:normAutofit fontScale="92500" lnSpcReduction="20000"/>
          </a:bodyPr>
          <a:lstStyle/>
          <a:p>
            <a:r>
              <a:rPr lang="en-US"/>
              <a:t>Confession is described as both a river and fountain. Although he stands for the sacrament of confession, this reference links him to the purification ritual of baptism. The water symbolism also links Confession to the Holy spirit.  The Bible refers to the Holy spirit in terms of water, and confirms both its cleansing nature and its ability to bring people closer to God.</a:t>
            </a:r>
          </a:p>
          <a:p>
            <a:r>
              <a:rPr lang="en-US"/>
              <a:t>Baptism is a ritual immersion in water. According to the play, it is an indication of cleaning what is dirty due to the sins of worshippers.</a:t>
            </a:r>
          </a:p>
          <a:p>
            <a:r>
              <a:rPr lang="en-US"/>
              <a:t>Confession and penance: in Confession a worshiper (Everyman) would privately confess to a priest the ways in which he had fallen short of the Christian ideal life. The priest would absolve the worshiper’s sins and assign appropriate penance like, in the case of Everyman, the recitation of specific prayers, self-administered physical punishment,and monetary payment to the church.</a:t>
            </a:r>
          </a:p>
          <a:p>
            <a:r>
              <a:rPr lang="en-US"/>
              <a:t>Extreme unction. It granted a final blessing and absolution to those near death. Everyman’s body was anointed by the Holy oil to be calm and relax.</a:t>
            </a:r>
          </a:p>
          <a:p>
            <a:r>
              <a:rPr lang="en-US"/>
              <a:t>Due to Everyman’s confession and repentance, Good-Deeds gains strength and is able to stand and accompany Everyman. </a:t>
            </a:r>
          </a:p>
        </p:txBody>
      </p:sp>
    </p:spTree>
    <p:extLst>
      <p:ext uri="{BB962C8B-B14F-4D97-AF65-F5344CB8AC3E}">
        <p14:creationId xmlns:p14="http://schemas.microsoft.com/office/powerpoint/2010/main" val="279093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264496-1654-2845-BAA6-42A6C0A4BC27}"/>
              </a:ext>
            </a:extLst>
          </p:cNvPr>
          <p:cNvSpPr>
            <a:spLocks noGrp="1"/>
          </p:cNvSpPr>
          <p:nvPr>
            <p:ph idx="1"/>
          </p:nvPr>
        </p:nvSpPr>
        <p:spPr>
          <a:xfrm>
            <a:off x="838200" y="828799"/>
            <a:ext cx="10515600" cy="5348164"/>
          </a:xfrm>
        </p:spPr>
        <p:txBody>
          <a:bodyPr/>
          <a:lstStyle/>
          <a:p>
            <a:r>
              <a:rPr lang="en-US"/>
              <a:t>At the end this section, the play gives emphasis that Good-Deeds will be the criterion on which Everyman’s soul is judged. Yet, as long as she is weighed down by his sins, Good-Deeds cannot speak on behalf of Everyman. It is the power of the church to absolve these sins through confession. Thus both Everyman’s own moral choices and his participation in the church are necessary for him to go to heaven.</a:t>
            </a:r>
          </a:p>
        </p:txBody>
      </p:sp>
    </p:spTree>
    <p:extLst>
      <p:ext uri="{BB962C8B-B14F-4D97-AF65-F5344CB8AC3E}">
        <p14:creationId xmlns:p14="http://schemas.microsoft.com/office/powerpoint/2010/main" val="1111453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Section 3 (74-78)</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Boody20162019@outlook.com</dc:creator>
  <cp:lastModifiedBy>Boody20162019@outlook.com</cp:lastModifiedBy>
  <cp:revision>2</cp:revision>
  <dcterms:created xsi:type="dcterms:W3CDTF">2020-12-09T23:22:54Z</dcterms:created>
  <dcterms:modified xsi:type="dcterms:W3CDTF">2020-12-18T15:40:55Z</dcterms:modified>
</cp:coreProperties>
</file>